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 snapToObjects="1">
      <p:cViewPr varScale="1">
        <p:scale>
          <a:sx n="115" d="100"/>
          <a:sy n="115" d="100"/>
        </p:scale>
        <p:origin x="4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C29137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 i="0">
                <a:solidFill>
                  <a:srgbClr val="0F2B46"/>
                </a:solidFill>
                <a:latin typeface="Georgia"/>
              </a:rPr>
              <a:t>Being from the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57400"/>
            <a:ext cx="996696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0" i="0">
                <a:solidFill>
                  <a:srgbClr val="0F2B46"/>
                </a:solidFill>
                <a:latin typeface="Georgia"/>
              </a:rPr>
              <a:t>Personhood Between Hegel’s Dialectic
and Zizioulas’ Communion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389120" y="3566160"/>
            <a:ext cx="34290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0" y="3566160"/>
            <a:ext cx="6309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 dirty="0">
                <a:solidFill>
                  <a:srgbClr val="23272C"/>
                </a:solidFill>
                <a:latin typeface="Aptos"/>
              </a:rPr>
              <a:t>Giorgi </a:t>
            </a:r>
            <a:r>
              <a:rPr sz="1800" b="1" i="0" dirty="0" err="1">
                <a:solidFill>
                  <a:srgbClr val="23272C"/>
                </a:solidFill>
                <a:latin typeface="Aptos"/>
              </a:rPr>
              <a:t>Tserodze</a:t>
            </a:r>
            <a:endParaRPr sz="1800" b="1" i="0" dirty="0">
              <a:solidFill>
                <a:srgbClr val="23272C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3803903"/>
            <a:ext cx="6675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 dirty="0">
                <a:solidFill>
                  <a:srgbClr val="666C73"/>
                </a:solidFill>
                <a:latin typeface="Aptos"/>
              </a:rPr>
              <a:t>Javakhishvili Tbilisi State University | Georgia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577840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0F2B46"/>
                </a:solidFill>
                <a:latin typeface="Aptos"/>
              </a:rPr>
              <a:t>RECOLLECTION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5577840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0F2B46"/>
                </a:solidFill>
                <a:latin typeface="Aptos"/>
              </a:rPr>
              <a:t>PROLEPSIS  →  FUTURE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5989320"/>
            <a:ext cx="1463040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51560" y="5989320"/>
            <a:ext cx="1399032" cy="127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88720" y="5989320"/>
            <a:ext cx="1335024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325880" y="5989320"/>
            <a:ext cx="1271016" cy="127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463040" y="5989320"/>
            <a:ext cx="1207007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600200" y="5989320"/>
            <a:ext cx="1143000" cy="127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412480" y="5989320"/>
            <a:ext cx="2377440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12480" y="6044183"/>
            <a:ext cx="2450592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412480" y="6099048"/>
            <a:ext cx="2523744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412480" y="6153912"/>
            <a:ext cx="2596896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412480" y="6208776"/>
            <a:ext cx="2670048" cy="127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412480" y="6263640"/>
            <a:ext cx="2743200" cy="127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2CA8EF-2FFD-1274-B24A-9F275ECE44C5}"/>
              </a:ext>
            </a:extLst>
          </p:cNvPr>
          <p:cNvSpPr txBox="1"/>
          <p:nvPr/>
        </p:nvSpPr>
        <p:spPr>
          <a:xfrm>
            <a:off x="2926080" y="3960359"/>
            <a:ext cx="63093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b="1" dirty="0">
                <a:solidFill>
                  <a:srgbClr val="23272C"/>
                </a:solidFill>
                <a:latin typeface="Aptos"/>
              </a:rPr>
              <a:t>Sulkhan Inaishvili</a:t>
            </a:r>
            <a:endParaRPr sz="1800" b="1" i="0" dirty="0">
              <a:solidFill>
                <a:srgbClr val="23272C"/>
              </a:solidFill>
              <a:latin typeface="Apto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993BBC-9A6E-A245-5752-E9AAF4BAFC35}"/>
              </a:ext>
            </a:extLst>
          </p:cNvPr>
          <p:cNvSpPr txBox="1"/>
          <p:nvPr/>
        </p:nvSpPr>
        <p:spPr>
          <a:xfrm>
            <a:off x="2766060" y="4223186"/>
            <a:ext cx="66751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dirty="0">
                <a:solidFill>
                  <a:srgbClr val="666C73"/>
                </a:solidFill>
                <a:latin typeface="Aptos"/>
              </a:rPr>
              <a:t>Batumi Shota Rustaveli</a:t>
            </a:r>
            <a:r>
              <a:rPr sz="1200" b="0" i="0" dirty="0">
                <a:solidFill>
                  <a:srgbClr val="666C73"/>
                </a:solidFill>
                <a:latin typeface="Aptos"/>
              </a:rPr>
              <a:t> State University | Georgia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1 ·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The Central Question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1033272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0F2B46"/>
                </a:solidFill>
                <a:latin typeface="Georgia"/>
              </a:rPr>
              <a:t>From which direction in time does a self draw the authority to call itself true?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3246120"/>
            <a:ext cx="85039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The usual comparison—recognition versus communion—already presupposes an answer to this prior temporal question.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61772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C29137"/>
                </a:solidFill>
                <a:latin typeface="Aptos"/>
              </a:rPr>
              <a:t>HEGEL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4983480"/>
            <a:ext cx="26517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0F2B46"/>
                </a:solidFill>
                <a:latin typeface="Aptos"/>
              </a:rPr>
              <a:t>truth through
completed mediation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461772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C29137"/>
                </a:solidFill>
                <a:latin typeface="Aptos"/>
              </a:rPr>
              <a:t>ZIZIOULAS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9560" y="4983480"/>
            <a:ext cx="26517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0F2B46"/>
                </a:solidFill>
                <a:latin typeface="Aptos"/>
              </a:rPr>
              <a:t>truth received
from the future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4754880"/>
            <a:ext cx="1097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C29137"/>
                </a:solidFill>
                <a:latin typeface="Aptos"/>
              </a:rPr>
              <a:t>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2 · 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Two Temporalities of Personhood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4297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0F2B46"/>
                </a:solidFill>
                <a:latin typeface="Georgia"/>
              </a:rPr>
              <a:t>RECOLLECTION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95160" y="1874519"/>
            <a:ext cx="4297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0F2B46"/>
                </a:solidFill>
                <a:latin typeface="Georgia"/>
              </a:rPr>
              <a:t>PROLEPSIS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743200"/>
            <a:ext cx="3337560" cy="381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452360" y="2743200"/>
            <a:ext cx="3337560" cy="381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3154680"/>
            <a:ext cx="4114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necessity becomes demonstrable
once mediation is complete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3154680"/>
            <a:ext cx="4114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personhood receives its truth
from a Kingdom not yet universal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92040" y="4480560"/>
            <a:ext cx="2423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C29137"/>
                </a:solidFill>
                <a:latin typeface="Aptos"/>
              </a:rPr>
              <a:t>My thesis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846320"/>
            <a:ext cx="8503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0F2B46"/>
                </a:solidFill>
                <a:latin typeface="Georgia"/>
              </a:rPr>
              <a:t>The deepest point of contact is not recognition versus communion,
but recollection versus prolepsis.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3 · HEGEL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Why Hegel Must Be Recollective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64207"/>
            <a:ext cx="457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C29137"/>
                </a:solidFill>
                <a:latin typeface="Georgia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737360"/>
            <a:ext cx="99212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 i="1">
                <a:solidFill>
                  <a:srgbClr val="0F2B46"/>
                </a:solidFill>
                <a:latin typeface="Georgia"/>
              </a:rPr>
              <a:t>Philosophy always comes too late… the owl of Minerva spreads its wings only with the falling of dusk.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2587752"/>
            <a:ext cx="99212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0">
                <a:solidFill>
                  <a:srgbClr val="666C73"/>
                </a:solidFill>
                <a:latin typeface="Aptos"/>
              </a:rPr>
              <a:t>Philosophy of Right, Preface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063240"/>
            <a:ext cx="98755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Begreifen demonstrates necessity; it does not merely anticipate it.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In Logic, posteriority is structural rather than chronological.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In Phenomenology and objective spirit, the same posteriority appears historically.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Necessity is demonstrable only once mediation is complete and surveyable as a whole.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5760720"/>
            <a:ext cx="75895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C29137"/>
                </a:solidFill>
                <a:latin typeface="Aptos"/>
              </a:rPr>
              <a:t>Recollection ≠ simple backward-looking memory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4 · PHILOSOPHY OF RELIGION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Hegel Already Has an Eschatology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965960"/>
            <a:ext cx="1828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0F2B46"/>
                </a:solidFill>
                <a:latin typeface="Aptos"/>
              </a:rPr>
              <a:t>Christ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1965960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C29137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7560" y="1965960"/>
            <a:ext cx="2011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0F2B46"/>
                </a:solidFill>
                <a:latin typeface="Aptos"/>
              </a:rPr>
              <a:t>Death of God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0" y="1965960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C29137"/>
                </a:solidFill>
                <a:latin typeface="Aptos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1965960"/>
            <a:ext cx="1371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0F2B46"/>
                </a:solidFill>
                <a:latin typeface="Aptos"/>
              </a:rPr>
              <a:t>Spirit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1965960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C29137"/>
                </a:solidFill>
                <a:latin typeface="Apto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1965960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0F2B46"/>
                </a:solidFill>
                <a:latin typeface="Aptos"/>
              </a:rPr>
              <a:t>Gemeinde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1965960"/>
            <a:ext cx="640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C29137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69880" y="1965960"/>
            <a:ext cx="1097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0F2B46"/>
                </a:solidFill>
                <a:latin typeface="Aptos"/>
              </a:rPr>
              <a:t>Ethical life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063240"/>
            <a:ext cx="98755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0F2B46"/>
                </a:solidFill>
                <a:latin typeface="Georgia"/>
              </a:rPr>
              <a:t>Hegel does not leave the Kingdom as a future still to arrive.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977639"/>
            <a:ext cx="8503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What representation pictures as outstanding, philosophy recognizes as already implicit and universally present in Spirit’s community.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5166360"/>
            <a:ext cx="8138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C29137"/>
                </a:solidFill>
                <a:latin typeface="Aptos"/>
              </a:rPr>
              <a:t>This is precisely why Zizioulas must offer a different mediation of the same Christian material.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5 · ZIZIOULAS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Why Zizioulas Must Be Proleptic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14984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Hypostasis is constitutive of being, not an adjunct to it.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The Father is personal arche and aitia: divine being is grounded in personal causality, not impersonal substance.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Human personhood does not cause its own nature; it receives a new mode of existence in Christ, baptism, and Eucharistic communion.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800">
                <a:solidFill>
                  <a:srgbClr val="23272C"/>
                </a:solidFill>
                <a:latin typeface="Aptos"/>
              </a:defRPr>
            </a:pPr>
            <a:r>
              <a:t>•  Freedom from biological necessity culminates in the general resurrection—not yet universal, yet already operative sacramentally.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5440680"/>
            <a:ext cx="5760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1">
                <a:solidFill>
                  <a:srgbClr val="0F2B46"/>
                </a:solidFill>
                <a:latin typeface="Georgia"/>
              </a:rPr>
              <a:t>“memory of the future”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943600"/>
            <a:ext cx="8503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666C73"/>
                </a:solidFill>
                <a:latin typeface="Aptos"/>
              </a:rPr>
              <a:t>The Eucharist holds Christ’s past saving acts and the Kingdom’s consummation together in the present.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6 · ACTUALITY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The Technical Center of the Disagreement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82880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C29137"/>
                </a:solidFill>
                <a:latin typeface="Aptos"/>
              </a:rPr>
              <a:t>HEGEL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331720"/>
            <a:ext cx="2743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0F2B46"/>
                </a:solidFill>
                <a:latin typeface="Georgia"/>
              </a:rPr>
              <a:t>Actuality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017520"/>
            <a:ext cx="30175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necessity demonstrated
through immanent mediation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182880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C29137"/>
                </a:solidFill>
                <a:latin typeface="Aptos"/>
              </a:rPr>
              <a:t>ZIZIOULAS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2331720"/>
            <a:ext cx="2743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0F2B46"/>
                </a:solidFill>
                <a:latin typeface="Georgia"/>
              </a:rPr>
              <a:t>Gift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017520"/>
            <a:ext cx="30175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 i="0">
                <a:solidFill>
                  <a:srgbClr val="23272C"/>
                </a:solidFill>
                <a:latin typeface="Aptos"/>
              </a:rPr>
              <a:t>a future determination
received through communion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2240280"/>
            <a:ext cx="11887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i="0">
                <a:solidFill>
                  <a:srgbClr val="C29137"/>
                </a:solidFill>
                <a:latin typeface="Georgia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709160"/>
            <a:ext cx="8503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0F2B46"/>
                </a:solidFill>
                <a:latin typeface="Georgia"/>
              </a:rPr>
              <a:t>Can a mediation whose ground is not demonstrable by immanent necessity still count, in Hegel’s sense, as actual?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7 · AUFHEBUNG &amp; COMMUNION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Otherness: Preserved—But How?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0F2B46"/>
                </a:solidFill>
                <a:latin typeface="Georgia"/>
              </a:rPr>
              <a:t>Hegel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3720" y="1783080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0F2B46"/>
                </a:solidFill>
                <a:latin typeface="Georgia"/>
              </a:rPr>
              <a:t>Zizioulas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23160"/>
            <a:ext cx="44805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Aufhebung cancels and preserves.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The other remains numerically distinct.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Unmediated self-certainty is cancelled.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Otherness persists within Spirit’s self-mediated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423160"/>
            <a:ext cx="44805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Person exists only in communion.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Otherness is not independence from relation.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But it is not produced by an impersonal subject’s self-development.</a:t>
            </a:r>
          </a:p>
          <a:p>
            <a:pPr>
              <a:lnSpc>
                <a:spcPct val="105000"/>
              </a:lnSpc>
              <a:spcAft>
                <a:spcPts val="1200"/>
              </a:spcAft>
              <a:defRPr sz="1600">
                <a:solidFill>
                  <a:srgbClr val="23272C"/>
                </a:solidFill>
                <a:latin typeface="Aptos"/>
              </a:defRPr>
            </a:pPr>
            <a:r>
              <a:t>•  “Absolute otherness” and “absolute unity” belong together.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53328" y="1737360"/>
            <a:ext cx="25400" cy="352044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94560" y="5577840"/>
            <a:ext cx="7772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C29137"/>
                </a:solidFill>
                <a:latin typeface="Georgia"/>
              </a:rPr>
              <a:t>Difference of degree—or difference of kind?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8 ·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The Strongest Hegelian Objections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" y="1737360"/>
            <a:ext cx="530352" cy="530352"/>
          </a:xfrm>
          <a:prstGeom prst="ellipse">
            <a:avLst/>
          </a:prstGeom>
          <a:solidFill>
            <a:srgbClr val="0F2B46"/>
          </a:solidFill>
          <a:ln>
            <a:solidFill>
              <a:srgbClr val="C291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76479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719072"/>
            <a:ext cx="19202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0F2B46"/>
                </a:solidFill>
                <a:latin typeface="Georgia"/>
              </a:rPr>
              <a:t>Actuality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1719072"/>
            <a:ext cx="7680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23272C"/>
                </a:solidFill>
                <a:latin typeface="Aptos"/>
              </a:rPr>
              <a:t>“Efficacious yet underivable” may be incoherent rather than a rival category.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3154680"/>
            <a:ext cx="530352" cy="530352"/>
          </a:xfrm>
          <a:prstGeom prst="ellipse">
            <a:avLst/>
          </a:prstGeom>
          <a:solidFill>
            <a:srgbClr val="0F2B46"/>
          </a:solidFill>
          <a:ln>
            <a:solidFill>
              <a:srgbClr val="C291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41832" y="318211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3136392"/>
            <a:ext cx="19202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0F2B46"/>
                </a:solidFill>
                <a:latin typeface="Georgia"/>
              </a:rPr>
              <a:t>Positivity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136392"/>
            <a:ext cx="7680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23272C"/>
                </a:solidFill>
                <a:latin typeface="Aptos"/>
              </a:rPr>
              <a:t>Does eschatological gift remain external authority—or transform the recipient immanently?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572000"/>
            <a:ext cx="530352" cy="530352"/>
          </a:xfrm>
          <a:prstGeom prst="ellipse">
            <a:avLst/>
          </a:prstGeom>
          <a:solidFill>
            <a:srgbClr val="0F2B46"/>
          </a:solidFill>
          <a:ln>
            <a:solidFill>
              <a:srgbClr val="C291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459943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553712"/>
            <a:ext cx="19202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0F2B46"/>
                </a:solidFill>
                <a:latin typeface="Georgia"/>
              </a:rPr>
              <a:t>Immediacy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0440" y="4553712"/>
            <a:ext cx="7680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23272C"/>
                </a:solidFill>
                <a:latin typeface="Aptos"/>
              </a:rPr>
              <a:t>Can the Father’s underived hypostatic causality support the structure without becoming stipulated immediacy?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5989320"/>
            <a:ext cx="8503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C29137"/>
                </a:solidFill>
                <a:latin typeface="Aptos"/>
              </a:rPr>
              <a:t>These objections are not removed; they define the philosophical stakes.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9 · 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The Dilemma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4114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0F2B46"/>
                </a:solidFill>
                <a:latin typeface="Georgia"/>
              </a:rPr>
              <a:t>If Hegel is right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411480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i="0">
                <a:solidFill>
                  <a:srgbClr val="23272C"/>
                </a:solidFill>
                <a:latin typeface="Aptos"/>
              </a:rPr>
              <a:t>a future that cannot be demonstrated
through mediation risks becoming
an empty ought.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1828800"/>
            <a:ext cx="4114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0F2B46"/>
                </a:solidFill>
                <a:latin typeface="Georgia"/>
              </a:rPr>
              <a:t>If Zizioulas is right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2514600"/>
            <a:ext cx="411480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i="0">
                <a:solidFill>
                  <a:srgbClr val="23272C"/>
                </a:solidFill>
                <a:latin typeface="Aptos"/>
              </a:rPr>
              <a:t>a mediation wholly secured
retrospectively may fail to preserve
the irreducibility of personhood.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2743200"/>
            <a:ext cx="1188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 i="0">
                <a:solidFill>
                  <a:srgbClr val="C29137"/>
                </a:solidFill>
                <a:latin typeface="Aptos"/>
              </a:rPr>
              <a:t>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4892040"/>
            <a:ext cx="8503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0F2B46"/>
                </a:solidFill>
                <a:latin typeface="Georgia"/>
              </a:rPr>
              <a:t>The issue is not theology versus philosophy,
but two structures of ontological temporality.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C29137"/>
                </a:solidFill>
                <a:latin typeface="Aptos"/>
              </a:rPr>
              <a:t>10 · FINAL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8368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0F2B46"/>
                </a:solidFill>
                <a:latin typeface="Georgia"/>
              </a:rPr>
              <a:t>What Remains at Issue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13716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0F2B46"/>
                </a:solidFill>
                <a:latin typeface="Georgia"/>
              </a:rPr>
              <a:t>Is the owl of Minerva’s belatedness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8892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C29137"/>
                </a:solidFill>
                <a:latin typeface="Georgia"/>
              </a:rPr>
              <a:t>speculative philosophy’s discipline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6576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0F2B46"/>
                </a:solidFill>
                <a:latin typeface="Georgia"/>
              </a:rPr>
              <a:t>or its limit?</a:t>
            </a:r>
          </a:p>
        </p:txBody>
      </p:sp>
      <p:sp>
        <p:nvSpPr>
          <p:cNvPr id="9" name="Rectangle 8"/>
          <p:cNvSpPr/>
          <p:nvPr/>
        </p:nvSpPr>
        <p:spPr>
          <a:xfrm>
            <a:off x="4160520" y="4617720"/>
            <a:ext cx="3886200" cy="25400"/>
          </a:xfrm>
          <a:prstGeom prst="rect">
            <a:avLst/>
          </a:prstGeom>
          <a:solidFill>
            <a:srgbClr val="C2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91840" y="4983480"/>
            <a:ext cx="5669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23272C"/>
                </a:solidFill>
                <a:latin typeface="Aptos"/>
              </a:rPr>
              <a:t>Recollection  ↔  Prolepsis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5623560"/>
            <a:ext cx="8503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666C73"/>
                </a:solidFill>
                <a:latin typeface="Aptos"/>
              </a:rPr>
              <a:t>Personhood between completed mediation and being from the future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455664"/>
            <a:ext cx="5029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>
                <a:solidFill>
                  <a:srgbClr val="666C73"/>
                </a:solidFill>
                <a:latin typeface="Aptos"/>
              </a:rPr>
              <a:t>36th International Hegel Congress · Rome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19088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0" i="0">
                <a:solidFill>
                  <a:srgbClr val="666C73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i="0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33172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C29137"/>
                </a:solidFill>
                <a:latin typeface="Georgia"/>
              </a:rPr>
              <a:t>Being from the Future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67194"/>
            <a:ext cx="1033272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 dirty="0">
                <a:solidFill>
                  <a:srgbClr val="FFFFFF"/>
                </a:solidFill>
                <a:latin typeface="Aptos"/>
              </a:rPr>
              <a:t>Giorgi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Tserodze</a:t>
            </a:r>
            <a:r>
              <a:rPr lang="en-US" b="1" dirty="0">
                <a:solidFill>
                  <a:srgbClr val="FFFFFF"/>
                </a:solidFill>
                <a:latin typeface="Aptos"/>
              </a:rPr>
              <a:t> </a:t>
            </a:r>
            <a:r>
              <a:rPr lang="en-GE" dirty="0">
                <a:solidFill>
                  <a:srgbClr val="EDF0F2"/>
                </a:solidFill>
                <a:latin typeface="Aptos"/>
              </a:rPr>
              <a:t>|</a:t>
            </a:r>
            <a:r>
              <a:rPr lang="en-US" sz="1800" b="1" i="0" dirty="0">
                <a:solidFill>
                  <a:srgbClr val="FFFFFF"/>
                </a:solidFill>
                <a:latin typeface="Aptos"/>
              </a:rPr>
              <a:t> Sulkhan Inaishvili</a:t>
            </a:r>
            <a:endParaRPr sz="180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724840"/>
            <a:ext cx="103327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 dirty="0">
                <a:solidFill>
                  <a:srgbClr val="EDF0F2"/>
                </a:solidFill>
                <a:latin typeface="Aptos"/>
              </a:rPr>
              <a:t>Javakhishvili Tbilisi State University |</a:t>
            </a:r>
            <a:r>
              <a:rPr lang="en-US" sz="1200" b="0" i="0" dirty="0">
                <a:solidFill>
                  <a:srgbClr val="EDF0F2"/>
                </a:solidFill>
                <a:latin typeface="Aptos"/>
              </a:rPr>
              <a:t> Batumi Shota Rustaveli State University </a:t>
            </a:r>
            <a:r>
              <a:rPr lang="en-GE" sz="1200" dirty="0">
                <a:solidFill>
                  <a:srgbClr val="EDF0F2"/>
                </a:solidFill>
                <a:latin typeface="Aptos"/>
              </a:rPr>
              <a:t>|</a:t>
            </a:r>
            <a:r>
              <a:rPr sz="1200" b="0" i="0" dirty="0">
                <a:solidFill>
                  <a:srgbClr val="EDF0F2"/>
                </a:solidFill>
                <a:latin typeface="Aptos"/>
              </a:rPr>
              <a:t> Georgia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8348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C29137"/>
                </a:solidFill>
                <a:latin typeface="Aptos"/>
              </a:rPr>
              <a:t>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814</Words>
  <Application>Microsoft Macintosh PowerPoint</Application>
  <PresentationFormat>Widescreen</PresentationFormat>
  <Paragraphs>133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Sulkhan Inaishvili</cp:lastModifiedBy>
  <cp:revision>2</cp:revision>
  <dcterms:created xsi:type="dcterms:W3CDTF">2013-01-27T09:14:16Z</dcterms:created>
  <dcterms:modified xsi:type="dcterms:W3CDTF">2026-08-11T09:08:17Z</dcterms:modified>
  <cp:category/>
</cp:coreProperties>
</file>